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5F8A7B-3191-4553-959B-7FD8CACB7723}">
  <a:tblStyle styleId="{015F8A7B-3191-4553-959B-7FD8CACB77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cb0bf69b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cb0bf69b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cb0bf69b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cb0bf69b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cb0bf69b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cb0bf69b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cb0bf69b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cb0bf69b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cb0bf69b5_5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cb0bf69b5_5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cb0bf69b5_5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ecb0bf69b5_5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c716607e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c716607e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c716607ed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c716607ed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c716607ed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c716607ed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c716607ed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c716607ed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c716607ed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c716607e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c716607ed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ec716607ed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c716607ed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c716607ed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cb0bf69b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cb0bf69b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u-blox.com/en/product/u-cente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u-blox.com/en/product/zed-f9p-module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ntent.u-blox.com/sites/default/files/ZED-F9P_IntegrationManual_UBX-18010802.pdf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catnet-ip.icgc.cat/spgic/ca/" TargetMode="External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6572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GNSS: Ublox setup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806000"/>
            <a:ext cx="5312700" cy="20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000000"/>
                </a:solidFill>
              </a:rPr>
              <a:t>Basic concepts</a:t>
            </a:r>
            <a:r>
              <a:rPr lang="ca">
                <a:solidFill>
                  <a:srgbClr val="000000"/>
                </a:solidFill>
              </a:rPr>
              <a:t> and </a:t>
            </a:r>
            <a:r>
              <a:rPr b="1" lang="ca">
                <a:solidFill>
                  <a:srgbClr val="000000"/>
                </a:solidFill>
              </a:rPr>
              <a:t>documentation</a:t>
            </a:r>
            <a:r>
              <a:rPr lang="ca">
                <a:solidFill>
                  <a:srgbClr val="000000"/>
                </a:solidFill>
              </a:rPr>
              <a:t> for the Ublox GNSS receivers, for dual heading, with the boards: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ca">
                <a:solidFill>
                  <a:srgbClr val="000000"/>
                </a:solidFill>
              </a:rPr>
              <a:t>ArduSimpleRTK2B-Budget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ca">
                <a:solidFill>
                  <a:srgbClr val="000000"/>
                </a:solidFill>
              </a:rPr>
              <a:t>ArduSimpleRTK2B-Lite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Ignasi Mallén (ignasi99@gmail.com)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16/07/2024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250" y="631950"/>
            <a:ext cx="2271900" cy="22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700" y="3123050"/>
            <a:ext cx="2083850" cy="11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4775" y="0"/>
            <a:ext cx="285750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563300" y="377175"/>
            <a:ext cx="410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Status of GNSS solutions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484600" y="1464525"/>
            <a:ext cx="5618400" cy="14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ca" sz="1207">
                <a:solidFill>
                  <a:srgbClr val="000000"/>
                </a:solidFill>
              </a:rPr>
              <a:t>-1</a:t>
            </a:r>
            <a:r>
              <a:rPr lang="ca" sz="1207">
                <a:solidFill>
                  <a:srgbClr val="000000"/>
                </a:solidFill>
              </a:rPr>
              <a:t> </a:t>
            </a:r>
            <a:r>
              <a:rPr lang="ca" sz="1207">
                <a:solidFill>
                  <a:srgbClr val="666666"/>
                </a:solidFill>
              </a:rPr>
              <a:t>→</a:t>
            </a:r>
            <a:r>
              <a:rPr lang="ca" sz="1207">
                <a:solidFill>
                  <a:srgbClr val="000000"/>
                </a:solidFill>
              </a:rPr>
              <a:t> No solution found:</a:t>
            </a:r>
            <a:r>
              <a:rPr lang="ca" sz="1207"/>
              <a:t> Solution not reliable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ca" sz="1207">
                <a:solidFill>
                  <a:srgbClr val="000000"/>
                </a:solidFill>
              </a:rPr>
              <a:t> </a:t>
            </a:r>
            <a:r>
              <a:rPr b="1" lang="ca" sz="1207">
                <a:solidFill>
                  <a:srgbClr val="000000"/>
                </a:solidFill>
              </a:rPr>
              <a:t>0</a:t>
            </a:r>
            <a:r>
              <a:rPr lang="ca" sz="1207">
                <a:solidFill>
                  <a:srgbClr val="000000"/>
                </a:solidFill>
              </a:rPr>
              <a:t> </a:t>
            </a:r>
            <a:r>
              <a:rPr lang="ca" sz="1207">
                <a:solidFill>
                  <a:srgbClr val="666666"/>
                </a:solidFill>
              </a:rPr>
              <a:t>→</a:t>
            </a:r>
            <a:r>
              <a:rPr lang="ca" sz="1207">
                <a:solidFill>
                  <a:srgbClr val="000000"/>
                </a:solidFill>
              </a:rPr>
              <a:t> Fix: </a:t>
            </a:r>
            <a:r>
              <a:rPr lang="ca" sz="1207"/>
              <a:t>No corrections applied (m accuracy)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ca" sz="1207"/>
              <a:t> </a:t>
            </a:r>
            <a:r>
              <a:rPr b="1" lang="ca" sz="1207">
                <a:solidFill>
                  <a:srgbClr val="000000"/>
                </a:solidFill>
              </a:rPr>
              <a:t>1</a:t>
            </a:r>
            <a:r>
              <a:rPr lang="ca" sz="1207">
                <a:solidFill>
                  <a:srgbClr val="000000"/>
                </a:solidFill>
              </a:rPr>
              <a:t> </a:t>
            </a:r>
            <a:r>
              <a:rPr lang="ca" sz="1207">
                <a:solidFill>
                  <a:srgbClr val="666666"/>
                </a:solidFill>
              </a:rPr>
              <a:t>→</a:t>
            </a:r>
            <a:r>
              <a:rPr lang="ca" sz="1207">
                <a:solidFill>
                  <a:srgbClr val="000000"/>
                </a:solidFill>
              </a:rPr>
              <a:t> RTK Float:</a:t>
            </a:r>
            <a:r>
              <a:rPr lang="ca" sz="1207"/>
              <a:t> Corrections applied, but no definitive solution (dm accuracy)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b="1" lang="ca" sz="1207">
                <a:solidFill>
                  <a:srgbClr val="000000"/>
                </a:solidFill>
              </a:rPr>
              <a:t> 2</a:t>
            </a:r>
            <a:r>
              <a:rPr lang="ca" sz="1207">
                <a:solidFill>
                  <a:srgbClr val="000000"/>
                </a:solidFill>
              </a:rPr>
              <a:t> </a:t>
            </a:r>
            <a:r>
              <a:rPr lang="ca" sz="1207">
                <a:solidFill>
                  <a:srgbClr val="666666"/>
                </a:solidFill>
              </a:rPr>
              <a:t>→</a:t>
            </a:r>
            <a:r>
              <a:rPr lang="ca" sz="1207">
                <a:solidFill>
                  <a:srgbClr val="000000"/>
                </a:solidFill>
              </a:rPr>
              <a:t> RTK Fix: </a:t>
            </a:r>
            <a:r>
              <a:rPr lang="ca" sz="1207"/>
              <a:t>Corrections applied and definitive solution found (cm accuracy)</a:t>
            </a:r>
            <a:endParaRPr sz="1207"/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738" y="711625"/>
            <a:ext cx="246697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6451900" y="296125"/>
            <a:ext cx="250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Example of ROS NavSatFix msg: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5" name="Google Shape;275;p22"/>
          <p:cNvCxnSpPr/>
          <p:nvPr/>
        </p:nvCxnSpPr>
        <p:spPr>
          <a:xfrm rot="10800000">
            <a:off x="7656325" y="1820675"/>
            <a:ext cx="706200" cy="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22"/>
          <p:cNvSpPr txBox="1"/>
          <p:nvPr/>
        </p:nvSpPr>
        <p:spPr>
          <a:xfrm>
            <a:off x="152300" y="2975950"/>
            <a:ext cx="424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The status can also be checked with the board’s LEDs: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22"/>
          <p:cNvPicPr preferRelativeResize="0"/>
          <p:nvPr/>
        </p:nvPicPr>
        <p:blipFill rotWithShape="1">
          <a:blip r:embed="rId4">
            <a:alphaModFix/>
          </a:blip>
          <a:srcRect b="51334" l="48684" r="37750" t="42267"/>
          <a:stretch/>
        </p:blipFill>
        <p:spPr>
          <a:xfrm>
            <a:off x="4825125" y="3773961"/>
            <a:ext cx="1517450" cy="715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8" name="Google Shape;278;p22"/>
          <p:cNvGraphicFramePr/>
          <p:nvPr/>
        </p:nvGraphicFramePr>
        <p:xfrm>
          <a:off x="69225" y="344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{015F8A7B-3191-4553-959B-7FD8CACB7723}</a:tableStyleId>
              </a:tblPr>
              <a:tblGrid>
                <a:gridCol w="933725"/>
                <a:gridCol w="933725"/>
                <a:gridCol w="933725"/>
                <a:gridCol w="933725"/>
                <a:gridCol w="933725"/>
              </a:tblGrid>
              <a:tr h="199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200"/>
                        <a:t>-1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200"/>
                        <a:t>0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200"/>
                        <a:t>1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200"/>
                        <a:t>2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4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200"/>
                        <a:t>GPS FIX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/>
                        <a:t>Off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/>
                        <a:t>Blinking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/>
                        <a:t>Blinking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/>
                        <a:t>Blinking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</a:tr>
              <a:tr h="24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200"/>
                        <a:t>NO RTK</a:t>
                      </a:r>
                      <a:endParaRPr b="1"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/>
                        <a:t>On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/>
                        <a:t>On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/>
                        <a:t>Blinking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/>
                        <a:t>Off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79" name="Google Shape;279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/>
          <p:nvPr>
            <p:ph type="title"/>
          </p:nvPr>
        </p:nvSpPr>
        <p:spPr>
          <a:xfrm>
            <a:off x="646400" y="335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Combinated Status Solution for Rover and Base</a:t>
            </a:r>
            <a:endParaRPr/>
          </a:p>
        </p:txBody>
      </p:sp>
      <p:graphicFrame>
        <p:nvGraphicFramePr>
          <p:cNvPr id="285" name="Google Shape;285;p23"/>
          <p:cNvGraphicFramePr/>
          <p:nvPr/>
        </p:nvGraphicFramePr>
        <p:xfrm>
          <a:off x="75263" y="144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{015F8A7B-3191-4553-959B-7FD8CACB7723}</a:tableStyleId>
              </a:tblPr>
              <a:tblGrid>
                <a:gridCol w="479750"/>
                <a:gridCol w="552925"/>
                <a:gridCol w="1513350"/>
                <a:gridCol w="874625"/>
                <a:gridCol w="3311400"/>
                <a:gridCol w="2278825"/>
              </a:tblGrid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900"/>
                        <a:t>Base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900"/>
                        <a:t>Rover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900"/>
                        <a:t>Heading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900"/>
                        <a:t>Position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900"/>
                        <a:t>Notes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900"/>
                        <a:t>What to do?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x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-1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No solution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No solution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Cold start-up or something is not working: no signal.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Check antennas (connection/skyview).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x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0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Not calculated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Meters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Rover is not receiving corrections from base.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Check base, check configuration.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0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Calculated but not reliable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Meters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Base doesn’t receive NTRIP. Heading is being calculated.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Wait few minutes. Ensure good skyview.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0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Calculated and reliable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Meters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Best performance without Internet.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Check Internet connectivity.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Calculated but not reliable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dm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Both base and rover seem to be calculating better solution.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Wait few minutes. Ensure good skyview.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Calculated and reliable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dm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Base</a:t>
                      </a:r>
                      <a:r>
                        <a:rPr lang="ca" sz="900"/>
                        <a:t> do not achieve RTK fix solution, but rover do.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Wait few minutes. Ensure good skyview.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Calculated but not reliable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</a:t>
                      </a:r>
                      <a:r>
                        <a:rPr lang="ca" sz="900"/>
                        <a:t>m (Best)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Rover do not achieve RTK fix solution, but base do.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Wait few minutes. Ensure good skyview.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Calculated and reliable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cm (Best)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Best case.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900"/>
                        <a:t>Enjoy!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6" name="Google Shape;286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521775" y="301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Setting Ublox configuration with U-Center: Base</a:t>
            </a:r>
            <a:endParaRPr/>
          </a:p>
        </p:txBody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1712475" y="881275"/>
            <a:ext cx="7349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Download and install both U-Center and U-Center2: </a:t>
            </a:r>
            <a:r>
              <a:rPr lang="ca" u="sng">
                <a:solidFill>
                  <a:schemeClr val="hlink"/>
                </a:solidFill>
                <a:hlinkClick r:id="rId3"/>
              </a:rPr>
              <a:t>https://www.u-blox.com/en/product/u-center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ca"/>
              <a:t>U-Center: better for testing and check how it works, it also provides an NTRIP Client.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ca"/>
              <a:t>U-Center2: better for configuration, more intuitive and friendly. Less tools (no NTRIP Client).</a:t>
            </a:r>
            <a:endParaRPr/>
          </a:p>
        </p:txBody>
      </p:sp>
      <p:sp>
        <p:nvSpPr>
          <p:cNvPr id="293" name="Google Shape;293;p24"/>
          <p:cNvSpPr txBox="1"/>
          <p:nvPr/>
        </p:nvSpPr>
        <p:spPr>
          <a:xfrm>
            <a:off x="263100" y="1872500"/>
            <a:ext cx="4035900" cy="3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latin typeface="Lato"/>
                <a:ea typeface="Lato"/>
                <a:cs typeface="Lato"/>
                <a:sym typeface="Lato"/>
              </a:rPr>
              <a:t>Base configuration: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QZSS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SBAS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UART1: 460800 kbps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Navigation rate: 200ms (5Hz)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Set NMEA GGA to 0.5Hz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NMEA GLL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NMEA GSA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NMEA GSV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NMEA RMC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NMEA VTG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Enable RTCM 1077 (GPS)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Enable RTCM 1087 (GLONASS)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Enable RTCM 1097 (Galileo)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Enable RTCM 1127 (BeiDou)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Enable RTCM 1230 (GLONASS Code-Phase)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Enable RTCM 4072.0 (Ref. Station PVT)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Set Ref. Station ID of RTCM msgs: 10 (for example)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4063500" y="3835125"/>
            <a:ext cx="235500" cy="996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5" name="Google Shape;295;p24"/>
          <p:cNvCxnSpPr>
            <a:stCxn id="294" idx="0"/>
          </p:cNvCxnSpPr>
          <p:nvPr/>
        </p:nvCxnSpPr>
        <p:spPr>
          <a:xfrm flipH="1">
            <a:off x="325500" y="3835125"/>
            <a:ext cx="3738000" cy="6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4"/>
          <p:cNvCxnSpPr>
            <a:stCxn id="294" idx="2"/>
          </p:cNvCxnSpPr>
          <p:nvPr/>
        </p:nvCxnSpPr>
        <p:spPr>
          <a:xfrm flipH="1">
            <a:off x="263100" y="4832025"/>
            <a:ext cx="3800400" cy="6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7" name="Google Shape;297;p24"/>
          <p:cNvSpPr/>
          <p:nvPr/>
        </p:nvSpPr>
        <p:spPr>
          <a:xfrm>
            <a:off x="4063500" y="2831300"/>
            <a:ext cx="235500" cy="996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8" name="Google Shape;298;p24"/>
          <p:cNvCxnSpPr>
            <a:stCxn id="297" idx="0"/>
          </p:cNvCxnSpPr>
          <p:nvPr/>
        </p:nvCxnSpPr>
        <p:spPr>
          <a:xfrm flipH="1">
            <a:off x="325500" y="2831300"/>
            <a:ext cx="3738000" cy="3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9" name="Google Shape;299;p24"/>
          <p:cNvSpPr txBox="1"/>
          <p:nvPr/>
        </p:nvSpPr>
        <p:spPr>
          <a:xfrm>
            <a:off x="4451250" y="2916950"/>
            <a:ext cx="4070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Only a single positioning NMEA (the GGA) once every 2 seconds is enough for the NTRIP Caster. We can disable the others that are predetermined.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4479050" y="3920775"/>
            <a:ext cx="4070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send all the relevant RTCM messages that we can (go back to slide 5). We send MSM7 because it is an improved version of MSM4.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cxnSp>
        <p:nvCxnSpPr>
          <p:cNvPr id="302" name="Google Shape;302;p24"/>
          <p:cNvCxnSpPr/>
          <p:nvPr/>
        </p:nvCxnSpPr>
        <p:spPr>
          <a:xfrm flipH="1" rot="10800000">
            <a:off x="2692900" y="2734450"/>
            <a:ext cx="1647600" cy="6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24"/>
          <p:cNvSpPr txBox="1"/>
          <p:nvPr/>
        </p:nvSpPr>
        <p:spPr>
          <a:xfrm>
            <a:off x="4451250" y="2571750"/>
            <a:ext cx="44787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GNSS solution is going to be calculated and published at 5 Hz.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4"/>
          <p:cNvSpPr/>
          <p:nvPr/>
        </p:nvSpPr>
        <p:spPr>
          <a:xfrm>
            <a:off x="4063500" y="2185451"/>
            <a:ext cx="235500" cy="324600"/>
          </a:xfrm>
          <a:prstGeom prst="rightBrace">
            <a:avLst>
              <a:gd fmla="val 21465" name="adj1"/>
              <a:gd fmla="val 50000" name="adj2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5" name="Google Shape;305;p24"/>
          <p:cNvCxnSpPr/>
          <p:nvPr/>
        </p:nvCxnSpPr>
        <p:spPr>
          <a:xfrm flipH="1">
            <a:off x="294300" y="2181850"/>
            <a:ext cx="3738000" cy="3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4"/>
          <p:cNvCxnSpPr/>
          <p:nvPr/>
        </p:nvCxnSpPr>
        <p:spPr>
          <a:xfrm flipH="1">
            <a:off x="294300" y="2506575"/>
            <a:ext cx="3738000" cy="3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" name="Google Shape;307;p24"/>
          <p:cNvSpPr txBox="1"/>
          <p:nvPr/>
        </p:nvSpPr>
        <p:spPr>
          <a:xfrm>
            <a:off x="4451250" y="2154150"/>
            <a:ext cx="182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Not useful constellations.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4451250" y="2398225"/>
            <a:ext cx="3058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Transmission rate for this serial bus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9" name="Google Shape;309;p24"/>
          <p:cNvCxnSpPr/>
          <p:nvPr/>
        </p:nvCxnSpPr>
        <p:spPr>
          <a:xfrm flipH="1" rot="10800000">
            <a:off x="2270625" y="2568325"/>
            <a:ext cx="2070000" cy="13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24"/>
          <p:cNvCxnSpPr/>
          <p:nvPr/>
        </p:nvCxnSpPr>
        <p:spPr>
          <a:xfrm flipH="1" rot="10800000">
            <a:off x="4001375" y="4928800"/>
            <a:ext cx="332100" cy="2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24"/>
          <p:cNvSpPr txBox="1"/>
          <p:nvPr/>
        </p:nvSpPr>
        <p:spPr>
          <a:xfrm>
            <a:off x="4496288" y="4749850"/>
            <a:ext cx="4035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ID is going to be used by the Rover to filter RTCM messages.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/>
          <p:nvPr>
            <p:ph type="title"/>
          </p:nvPr>
        </p:nvSpPr>
        <p:spPr>
          <a:xfrm>
            <a:off x="521775" y="301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Setting Ublox configuration with U-Center: Rover</a:t>
            </a:r>
            <a:endParaRPr/>
          </a:p>
        </p:txBody>
      </p:sp>
      <p:sp>
        <p:nvSpPr>
          <p:cNvPr id="317" name="Google Shape;317;p25"/>
          <p:cNvSpPr txBox="1"/>
          <p:nvPr/>
        </p:nvSpPr>
        <p:spPr>
          <a:xfrm>
            <a:off x="256175" y="1408700"/>
            <a:ext cx="4035900" cy="3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latin typeface="Lato"/>
                <a:ea typeface="Lato"/>
                <a:cs typeface="Lato"/>
                <a:sym typeface="Lato"/>
              </a:rPr>
              <a:t>Rover</a:t>
            </a:r>
            <a:r>
              <a:rPr b="1" lang="ca" sz="1300">
                <a:latin typeface="Lato"/>
                <a:ea typeface="Lato"/>
                <a:cs typeface="Lato"/>
                <a:sym typeface="Lato"/>
              </a:rPr>
              <a:t> configuration: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QZSS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SBAS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UART1: 115200 kbps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UART2: 460800 kbps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Navigation rate: 200ms (5Hz)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NMEA GGA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NMEA GLL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NMEA GSA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NMEA GSV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NMEA RMC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Disable NMEA VTG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Enable UBX-NAV: PVT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Enable UBX-NAV: COV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Enable UBX-NAV: RELPOSNED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RTCM-IN: 10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RTCM-Filter: Strict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4056575" y="3542625"/>
            <a:ext cx="235500" cy="48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9" name="Google Shape;319;p25"/>
          <p:cNvCxnSpPr>
            <a:stCxn id="318" idx="0"/>
          </p:cNvCxnSpPr>
          <p:nvPr/>
        </p:nvCxnSpPr>
        <p:spPr>
          <a:xfrm flipH="1">
            <a:off x="318575" y="3542625"/>
            <a:ext cx="3738000" cy="6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5"/>
          <p:cNvCxnSpPr>
            <a:stCxn id="318" idx="2"/>
          </p:cNvCxnSpPr>
          <p:nvPr/>
        </p:nvCxnSpPr>
        <p:spPr>
          <a:xfrm flipH="1">
            <a:off x="256175" y="4031325"/>
            <a:ext cx="3800400" cy="6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1" name="Google Shape;321;p25"/>
          <p:cNvSpPr/>
          <p:nvPr/>
        </p:nvSpPr>
        <p:spPr>
          <a:xfrm>
            <a:off x="4056575" y="2538800"/>
            <a:ext cx="235500" cy="10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2" name="Google Shape;322;p25"/>
          <p:cNvCxnSpPr>
            <a:stCxn id="321" idx="0"/>
          </p:cNvCxnSpPr>
          <p:nvPr/>
        </p:nvCxnSpPr>
        <p:spPr>
          <a:xfrm flipH="1">
            <a:off x="318575" y="2538800"/>
            <a:ext cx="3738000" cy="3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3" name="Google Shape;323;p25"/>
          <p:cNvSpPr txBox="1"/>
          <p:nvPr/>
        </p:nvSpPr>
        <p:spPr>
          <a:xfrm>
            <a:off x="4472125" y="2761700"/>
            <a:ext cx="4070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do not need NMEA in Rover, so we can disable all of them.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4444325" y="3590175"/>
            <a:ext cx="456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are some of the most relevant navigation messages.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5"/>
          <p:cNvSpPr txBox="1"/>
          <p:nvPr>
            <p:ph idx="12" type="sldNum"/>
          </p:nvPr>
        </p:nvSpPr>
        <p:spPr>
          <a:xfrm>
            <a:off x="8529377" y="42860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cxnSp>
        <p:nvCxnSpPr>
          <p:cNvPr id="326" name="Google Shape;326;p25"/>
          <p:cNvCxnSpPr/>
          <p:nvPr/>
        </p:nvCxnSpPr>
        <p:spPr>
          <a:xfrm>
            <a:off x="2293525" y="2285175"/>
            <a:ext cx="2051100" cy="4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25"/>
          <p:cNvSpPr txBox="1"/>
          <p:nvPr/>
        </p:nvSpPr>
        <p:spPr>
          <a:xfrm>
            <a:off x="4402800" y="2283475"/>
            <a:ext cx="44787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GNSS solution is going to be calculated and published at 5 Hz.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5"/>
          <p:cNvSpPr/>
          <p:nvPr/>
        </p:nvSpPr>
        <p:spPr>
          <a:xfrm>
            <a:off x="4056575" y="1721651"/>
            <a:ext cx="235500" cy="324600"/>
          </a:xfrm>
          <a:prstGeom prst="rightBrace">
            <a:avLst>
              <a:gd fmla="val 21465" name="adj1"/>
              <a:gd fmla="val 50000" name="adj2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9" name="Google Shape;329;p25"/>
          <p:cNvCxnSpPr/>
          <p:nvPr/>
        </p:nvCxnSpPr>
        <p:spPr>
          <a:xfrm flipH="1">
            <a:off x="287375" y="1718050"/>
            <a:ext cx="3738000" cy="3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25"/>
          <p:cNvCxnSpPr/>
          <p:nvPr/>
        </p:nvCxnSpPr>
        <p:spPr>
          <a:xfrm flipH="1">
            <a:off x="287375" y="2042775"/>
            <a:ext cx="3738000" cy="3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1" name="Google Shape;331;p25"/>
          <p:cNvSpPr txBox="1"/>
          <p:nvPr/>
        </p:nvSpPr>
        <p:spPr>
          <a:xfrm>
            <a:off x="4444325" y="1690350"/>
            <a:ext cx="182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Not useful constellations.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4423500" y="1906725"/>
            <a:ext cx="443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Transmission rate for the serial bus that is connected to Driver_2 via USB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3" name="Google Shape;333;p25"/>
          <p:cNvCxnSpPr/>
          <p:nvPr/>
        </p:nvCxnSpPr>
        <p:spPr>
          <a:xfrm flipH="1" rot="10800000">
            <a:off x="2263575" y="2096875"/>
            <a:ext cx="2070000" cy="13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25"/>
          <p:cNvSpPr txBox="1"/>
          <p:nvPr/>
        </p:nvSpPr>
        <p:spPr>
          <a:xfrm>
            <a:off x="4446150" y="4045700"/>
            <a:ext cx="4511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RTCM filter. Set the ID the same as the one set in the Base.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" name="Google Shape;335;p25"/>
          <p:cNvCxnSpPr/>
          <p:nvPr/>
        </p:nvCxnSpPr>
        <p:spPr>
          <a:xfrm flipH="1" rot="10800000">
            <a:off x="2685975" y="2437525"/>
            <a:ext cx="1647600" cy="6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25"/>
          <p:cNvSpPr/>
          <p:nvPr/>
        </p:nvSpPr>
        <p:spPr>
          <a:xfrm>
            <a:off x="4056575" y="4035150"/>
            <a:ext cx="235500" cy="35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7" name="Google Shape;337;p25"/>
          <p:cNvCxnSpPr>
            <a:stCxn id="336" idx="2"/>
          </p:cNvCxnSpPr>
          <p:nvPr/>
        </p:nvCxnSpPr>
        <p:spPr>
          <a:xfrm flipH="1">
            <a:off x="256175" y="4394550"/>
            <a:ext cx="3800400" cy="6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8" name="Google Shape;338;p25"/>
          <p:cNvSpPr txBox="1"/>
          <p:nvPr/>
        </p:nvSpPr>
        <p:spPr>
          <a:xfrm>
            <a:off x="4402800" y="2096875"/>
            <a:ext cx="443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Transmission rate for the serial bus that is connected to Base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25"/>
          <p:cNvSpPr txBox="1"/>
          <p:nvPr>
            <p:ph idx="1" type="body"/>
          </p:nvPr>
        </p:nvSpPr>
        <p:spPr>
          <a:xfrm>
            <a:off x="1830150" y="836250"/>
            <a:ext cx="73491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/>
              <a:t>Actually, you can set the bus data rates as you want (&gt;=115200kbps recommended), but they must be compatible between them.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 txBox="1"/>
          <p:nvPr>
            <p:ph type="title"/>
          </p:nvPr>
        </p:nvSpPr>
        <p:spPr>
          <a:xfrm>
            <a:off x="515125" y="284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U-Center2 Tutorial: Loading config file</a:t>
            </a:r>
            <a:endParaRPr/>
          </a:p>
        </p:txBody>
      </p:sp>
      <p:sp>
        <p:nvSpPr>
          <p:cNvPr id="345" name="Google Shape;34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46" name="Google Shape;3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645" y="3764000"/>
            <a:ext cx="1897124" cy="12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6"/>
          <p:cNvSpPr txBox="1"/>
          <p:nvPr/>
        </p:nvSpPr>
        <p:spPr>
          <a:xfrm>
            <a:off x="192125" y="1528200"/>
            <a:ext cx="44331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 U-Center2 and connect device.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 new device with autobauding, or set manually the baudrate (115200 or 460800) if it does not detect it.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Click on “Device configuration”.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Saved Configurations, import our files.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Check that all the configuration changes are the same as the slides 12 for Base or 13 for Rover and click on “Send”.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everything OK, the configuration will have been saved in Flash memory (permanent).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 can unplug the receiver and next time you power it on, the configuration will be loaded in RAM.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 rotWithShape="1">
          <a:blip r:embed="rId4">
            <a:alphaModFix/>
          </a:blip>
          <a:srcRect b="0" l="22882" r="20321" t="0"/>
          <a:stretch/>
        </p:blipFill>
        <p:spPr>
          <a:xfrm rot="5400000">
            <a:off x="6516874" y="-68475"/>
            <a:ext cx="1409476" cy="248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6"/>
          <p:cNvSpPr txBox="1"/>
          <p:nvPr/>
        </p:nvSpPr>
        <p:spPr>
          <a:xfrm>
            <a:off x="4882450" y="1260600"/>
            <a:ext cx="1060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Connecting to Rover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26"/>
          <p:cNvSpPr txBox="1"/>
          <p:nvPr/>
        </p:nvSpPr>
        <p:spPr>
          <a:xfrm>
            <a:off x="8166875" y="1302375"/>
            <a:ext cx="1060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Connecting to Base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1" name="Google Shape;351;p26"/>
          <p:cNvCxnSpPr>
            <a:stCxn id="349" idx="3"/>
          </p:cNvCxnSpPr>
          <p:nvPr/>
        </p:nvCxnSpPr>
        <p:spPr>
          <a:xfrm>
            <a:off x="5942650" y="1528200"/>
            <a:ext cx="287100" cy="7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26"/>
          <p:cNvCxnSpPr>
            <a:stCxn id="350" idx="1"/>
          </p:cNvCxnSpPr>
          <p:nvPr/>
        </p:nvCxnSpPr>
        <p:spPr>
          <a:xfrm flipH="1">
            <a:off x="7862975" y="1569975"/>
            <a:ext cx="303900" cy="1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3" name="Google Shape;353;p26"/>
          <p:cNvPicPr preferRelativeResize="0"/>
          <p:nvPr/>
        </p:nvPicPr>
        <p:blipFill rotWithShape="1">
          <a:blip r:embed="rId5">
            <a:alphaModFix/>
          </a:blip>
          <a:srcRect b="-4369" l="-5339" r="5340" t="4370"/>
          <a:stretch/>
        </p:blipFill>
        <p:spPr>
          <a:xfrm>
            <a:off x="6127325" y="2394375"/>
            <a:ext cx="2627698" cy="202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/>
          <p:nvPr>
            <p:ph type="title"/>
          </p:nvPr>
        </p:nvSpPr>
        <p:spPr>
          <a:xfrm>
            <a:off x="19950" y="177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U-Center2 Tutorial: Safeboot reset (Factory reset)</a:t>
            </a:r>
            <a:endParaRPr/>
          </a:p>
        </p:txBody>
      </p:sp>
      <p:sp>
        <p:nvSpPr>
          <p:cNvPr id="359" name="Google Shape;359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60" name="Google Shape;3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26" y="1633977"/>
            <a:ext cx="2690432" cy="18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747" y="1698278"/>
            <a:ext cx="1725850" cy="2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2175" y="3115578"/>
            <a:ext cx="3353650" cy="189490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7"/>
          <p:cNvSpPr txBox="1"/>
          <p:nvPr/>
        </p:nvSpPr>
        <p:spPr>
          <a:xfrm>
            <a:off x="-5625" y="660000"/>
            <a:ext cx="33537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Have you messed it up? Reset it to factory!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27"/>
          <p:cNvPicPr preferRelativeResize="0"/>
          <p:nvPr/>
        </p:nvPicPr>
        <p:blipFill rotWithShape="1">
          <a:blip r:embed="rId6">
            <a:alphaModFix/>
          </a:blip>
          <a:srcRect b="24629" l="11373" r="5119" t="23419"/>
          <a:stretch/>
        </p:blipFill>
        <p:spPr>
          <a:xfrm>
            <a:off x="7420075" y="177975"/>
            <a:ext cx="1664924" cy="1841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7"/>
          <p:cNvSpPr txBox="1"/>
          <p:nvPr/>
        </p:nvSpPr>
        <p:spPr>
          <a:xfrm>
            <a:off x="3620525" y="888400"/>
            <a:ext cx="3405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Probably you need to connect GND to SAFEBOOT_N pin first.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(Not sure)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6" name="Google Shape;366;p27"/>
          <p:cNvCxnSpPr>
            <a:stCxn id="365" idx="3"/>
          </p:cNvCxnSpPr>
          <p:nvPr/>
        </p:nvCxnSpPr>
        <p:spPr>
          <a:xfrm flipH="1" rot="10800000">
            <a:off x="7026425" y="982900"/>
            <a:ext cx="498600" cy="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27"/>
          <p:cNvSpPr txBox="1"/>
          <p:nvPr/>
        </p:nvSpPr>
        <p:spPr>
          <a:xfrm>
            <a:off x="19950" y="1304675"/>
            <a:ext cx="286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1. </a:t>
            </a: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 device with safeboot mode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2886000" y="1346300"/>
            <a:ext cx="297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2. Open the Firmware update window.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5316025" y="2328200"/>
            <a:ext cx="367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3. Find a Firmware file from Internet for your Ublox ZED-F9P, download it, set the file location and click on “Update”.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27"/>
          <p:cNvSpPr txBox="1"/>
          <p:nvPr/>
        </p:nvSpPr>
        <p:spPr>
          <a:xfrm>
            <a:off x="19950" y="4208650"/>
            <a:ext cx="4735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 am not 100% sure about all these steps, so keep trying things until it work! :)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(It worked for me a couple of times, but I do not remember the steps accurately)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232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Ublox Module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7650" y="1441200"/>
            <a:ext cx="8204700" cy="19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ca" sz="1200">
                <a:solidFill>
                  <a:schemeClr val="dk2"/>
                </a:solidFill>
              </a:rPr>
              <a:t>ArduSimple products: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b="1" lang="ca" sz="1200">
                <a:solidFill>
                  <a:schemeClr val="dk2"/>
                </a:solidFill>
              </a:rPr>
              <a:t>simpleRTK2B Lite</a:t>
            </a:r>
            <a:endParaRPr b="1"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b="1" lang="ca" sz="1200">
                <a:solidFill>
                  <a:schemeClr val="dk2"/>
                </a:solidFill>
              </a:rPr>
              <a:t>simpleRTK2B Budget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ca" sz="1200">
                <a:solidFill>
                  <a:schemeClr val="dk2"/>
                </a:solidFill>
              </a:rPr>
              <a:t>They provide their own board design with the Ublox module embedded.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ca" sz="1200">
                <a:solidFill>
                  <a:schemeClr val="dk2"/>
                </a:solidFill>
              </a:rPr>
              <a:t>Ublox module: </a:t>
            </a:r>
            <a:r>
              <a:rPr lang="ca" sz="1200" u="sng">
                <a:solidFill>
                  <a:schemeClr val="hlink"/>
                </a:solidFill>
                <a:hlinkClick r:id="rId3"/>
              </a:rPr>
              <a:t>ZED-F9P</a:t>
            </a:r>
            <a:r>
              <a:rPr lang="ca" sz="1200">
                <a:solidFill>
                  <a:schemeClr val="dk2"/>
                </a:solidFill>
              </a:rPr>
              <a:t>, there are three types (I think ArduSimple products have either the 02B or the 04B)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475" y="1072450"/>
            <a:ext cx="1065400" cy="10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700" y="1305286"/>
            <a:ext cx="736475" cy="4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0100" y="3266725"/>
            <a:ext cx="5143874" cy="13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6749375" y="4039300"/>
            <a:ext cx="21864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Difference between them are the RF bands!!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7">
            <a:alphaModFix/>
          </a:blip>
          <a:srcRect b="8420" l="0" r="0" t="20878"/>
          <a:stretch/>
        </p:blipFill>
        <p:spPr>
          <a:xfrm>
            <a:off x="6278025" y="12"/>
            <a:ext cx="2865974" cy="27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7351825" y="920700"/>
            <a:ext cx="858900" cy="2139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3" name="Google Shape;103;p14"/>
          <p:cNvCxnSpPr>
            <a:stCxn id="102" idx="4"/>
          </p:cNvCxnSpPr>
          <p:nvPr/>
        </p:nvCxnSpPr>
        <p:spPr>
          <a:xfrm flipH="1">
            <a:off x="7491175" y="1134600"/>
            <a:ext cx="290100" cy="1703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4"/>
          <p:cNvCxnSpPr>
            <a:stCxn id="98" idx="2"/>
          </p:cNvCxnSpPr>
          <p:nvPr/>
        </p:nvCxnSpPr>
        <p:spPr>
          <a:xfrm flipH="1">
            <a:off x="3073637" y="1721561"/>
            <a:ext cx="546300" cy="1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4"/>
          <p:cNvCxnSpPr/>
          <p:nvPr/>
        </p:nvCxnSpPr>
        <p:spPr>
          <a:xfrm flipH="1">
            <a:off x="3295250" y="1896800"/>
            <a:ext cx="948300" cy="1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4"/>
          <p:cNvCxnSpPr>
            <a:stCxn id="100" idx="1"/>
          </p:cNvCxnSpPr>
          <p:nvPr/>
        </p:nvCxnSpPr>
        <p:spPr>
          <a:xfrm flipH="1">
            <a:off x="6206375" y="4367350"/>
            <a:ext cx="5430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674075" y="391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Antennas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887" y="3667775"/>
            <a:ext cx="5143874" cy="13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600" y="1386425"/>
            <a:ext cx="3372266" cy="1717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700" y="1386425"/>
            <a:ext cx="2990725" cy="1673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15"/>
          <p:cNvSpPr txBox="1"/>
          <p:nvPr/>
        </p:nvSpPr>
        <p:spPr>
          <a:xfrm>
            <a:off x="3620525" y="359975"/>
            <a:ext cx="48042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are 2 types of antennas that may be confusing!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Depending on the Ublox module, it will be one on another.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5"/>
          <p:cNvSpPr/>
          <p:nvPr/>
        </p:nvSpPr>
        <p:spPr>
          <a:xfrm rot="5400000">
            <a:off x="4006250" y="2658525"/>
            <a:ext cx="346500" cy="1741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" name="Google Shape;118;p15"/>
          <p:cNvCxnSpPr>
            <a:endCxn id="115" idx="2"/>
          </p:cNvCxnSpPr>
          <p:nvPr/>
        </p:nvCxnSpPr>
        <p:spPr>
          <a:xfrm flipH="1" rot="10800000">
            <a:off x="5937362" y="3059800"/>
            <a:ext cx="671700" cy="6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5"/>
          <p:cNvCxnSpPr>
            <a:stCxn id="117" idx="1"/>
            <a:endCxn id="114" idx="2"/>
          </p:cNvCxnSpPr>
          <p:nvPr/>
        </p:nvCxnSpPr>
        <p:spPr>
          <a:xfrm rot="10800000">
            <a:off x="2761700" y="3103575"/>
            <a:ext cx="1417800" cy="2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5"/>
          <p:cNvSpPr txBox="1"/>
          <p:nvPr/>
        </p:nvSpPr>
        <p:spPr>
          <a:xfrm>
            <a:off x="6957225" y="3520025"/>
            <a:ext cx="1890000" cy="14850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latin typeface="Lato"/>
                <a:ea typeface="Lato"/>
                <a:cs typeface="Lato"/>
                <a:sym typeface="Lato"/>
              </a:rPr>
              <a:t>INVENTORY: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Lato"/>
                <a:ea typeface="Lato"/>
                <a:cs typeface="Lato"/>
                <a:sym typeface="Lato"/>
              </a:rPr>
              <a:t>We bought 2 ANN-MB1 but then we realized that they were useless for our modules, so we still have them in the workshop of CDEI.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3205175" y="4658925"/>
            <a:ext cx="3428700" cy="19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>
            <a:off x="5095050" y="3842050"/>
            <a:ext cx="0" cy="128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875" y="913800"/>
            <a:ext cx="5868049" cy="41922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29" name="Google Shape;129;p16"/>
          <p:cNvSpPr txBox="1"/>
          <p:nvPr>
            <p:ph type="title"/>
          </p:nvPr>
        </p:nvSpPr>
        <p:spPr>
          <a:xfrm>
            <a:off x="729450" y="232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ZED-F9P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7724850" y="1135325"/>
            <a:ext cx="13368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 interfaces (input/output) available: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ca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UART1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ca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I2C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ca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SPI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ca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UART2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1" name="Google Shape;131;p16"/>
          <p:cNvCxnSpPr/>
          <p:nvPr/>
        </p:nvCxnSpPr>
        <p:spPr>
          <a:xfrm flipH="1" rot="10800000">
            <a:off x="1024550" y="1972800"/>
            <a:ext cx="1647600" cy="6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6"/>
          <p:cNvCxnSpPr/>
          <p:nvPr/>
        </p:nvCxnSpPr>
        <p:spPr>
          <a:xfrm>
            <a:off x="1024550" y="2568300"/>
            <a:ext cx="161310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6"/>
          <p:cNvSpPr txBox="1"/>
          <p:nvPr/>
        </p:nvSpPr>
        <p:spPr>
          <a:xfrm>
            <a:off x="145375" y="2301750"/>
            <a:ext cx="1038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Dual band (L1/L2)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4" name="Google Shape;134;p16"/>
          <p:cNvCxnSpPr>
            <a:stCxn id="135" idx="1"/>
          </p:cNvCxnSpPr>
          <p:nvPr/>
        </p:nvCxnSpPr>
        <p:spPr>
          <a:xfrm flipH="1">
            <a:off x="6936550" y="4355350"/>
            <a:ext cx="912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6"/>
          <p:cNvSpPr txBox="1"/>
          <p:nvPr/>
        </p:nvSpPr>
        <p:spPr>
          <a:xfrm>
            <a:off x="7849450" y="3848950"/>
            <a:ext cx="14193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Lato"/>
                <a:ea typeface="Lato"/>
                <a:cs typeface="Lato"/>
                <a:sym typeface="Lato"/>
              </a:rPr>
              <a:t>Where the configuration can be permanently saved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667125" y="349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RTCM corrections</a:t>
            </a:r>
            <a:endParaRPr/>
          </a:p>
        </p:txBody>
      </p:sp>
      <p:sp>
        <p:nvSpPr>
          <p:cNvPr id="142" name="Google Shape;142;p17"/>
          <p:cNvSpPr txBox="1"/>
          <p:nvPr>
            <p:ph idx="1" type="body"/>
          </p:nvPr>
        </p:nvSpPr>
        <p:spPr>
          <a:xfrm>
            <a:off x="417925" y="1393550"/>
            <a:ext cx="8311500" cy="13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How does it work?</a:t>
            </a:r>
            <a:r>
              <a:rPr lang="ca"/>
              <a:t> Have a look at the </a:t>
            </a:r>
            <a:r>
              <a:rPr lang="ca" u="sng">
                <a:solidFill>
                  <a:schemeClr val="hlink"/>
                </a:solidFill>
                <a:hlinkClick r:id="rId3"/>
              </a:rPr>
              <a:t>ZED-F9P Integration Manual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ca">
                <a:solidFill>
                  <a:srgbClr val="000000"/>
                </a:solidFill>
              </a:rPr>
              <a:t>RTCM is a standard-based binary* protocol for the </a:t>
            </a:r>
            <a:r>
              <a:rPr b="1" lang="ca">
                <a:solidFill>
                  <a:srgbClr val="000000"/>
                </a:solidFill>
              </a:rPr>
              <a:t>communication of GNSS correction information</a:t>
            </a:r>
            <a:r>
              <a:rPr lang="ca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ca">
                <a:solidFill>
                  <a:srgbClr val="000000"/>
                </a:solidFill>
              </a:rPr>
              <a:t>The ZED-F9P receiver supports RTCM version 3.3 (</a:t>
            </a:r>
            <a:r>
              <a:rPr b="1" lang="ca">
                <a:solidFill>
                  <a:srgbClr val="000000"/>
                </a:solidFill>
              </a:rPr>
              <a:t>RTCM3</a:t>
            </a:r>
            <a:r>
              <a:rPr lang="ca">
                <a:solidFill>
                  <a:srgbClr val="000000"/>
                </a:solidFill>
              </a:rPr>
              <a:t>).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ca">
                <a:solidFill>
                  <a:srgbClr val="000000"/>
                </a:solidFill>
              </a:rPr>
              <a:t>The receiver can </a:t>
            </a:r>
            <a:r>
              <a:rPr b="1" lang="ca">
                <a:solidFill>
                  <a:srgbClr val="000000"/>
                </a:solidFill>
              </a:rPr>
              <a:t>RECEIVE</a:t>
            </a:r>
            <a:r>
              <a:rPr lang="ca">
                <a:solidFill>
                  <a:srgbClr val="000000"/>
                </a:solidFill>
              </a:rPr>
              <a:t> and/or </a:t>
            </a:r>
            <a:r>
              <a:rPr b="1" lang="ca">
                <a:solidFill>
                  <a:srgbClr val="000000"/>
                </a:solidFill>
              </a:rPr>
              <a:t>SEND</a:t>
            </a:r>
            <a:r>
              <a:rPr lang="ca">
                <a:solidFill>
                  <a:srgbClr val="000000"/>
                </a:solidFill>
              </a:rPr>
              <a:t> corrections.</a:t>
            </a:r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25" y="2799714"/>
            <a:ext cx="4553000" cy="234378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5205825" y="2454075"/>
            <a:ext cx="2845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List of RTCM that can be generated and sent from a ZED-F9P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5" name="Google Shape;145;p17"/>
          <p:cNvCxnSpPr>
            <a:stCxn id="144" idx="1"/>
          </p:cNvCxnSpPr>
          <p:nvPr/>
        </p:nvCxnSpPr>
        <p:spPr>
          <a:xfrm flipH="1">
            <a:off x="3011325" y="2755275"/>
            <a:ext cx="2194500" cy="11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7"/>
          <p:cNvSpPr/>
          <p:nvPr/>
        </p:nvSpPr>
        <p:spPr>
          <a:xfrm>
            <a:off x="4831975" y="3246700"/>
            <a:ext cx="263100" cy="1204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5136600" y="3668950"/>
            <a:ext cx="3274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Corrections regarding GNSS constellations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8" name="Google Shape;148;p17"/>
          <p:cNvCxnSpPr/>
          <p:nvPr/>
        </p:nvCxnSpPr>
        <p:spPr>
          <a:xfrm>
            <a:off x="4714300" y="3177475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17"/>
          <p:cNvSpPr txBox="1"/>
          <p:nvPr/>
        </p:nvSpPr>
        <p:spPr>
          <a:xfrm>
            <a:off x="5115775" y="2992050"/>
            <a:ext cx="3696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Information for stationary base station for RTK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17"/>
          <p:cNvCxnSpPr/>
          <p:nvPr/>
        </p:nvCxnSpPr>
        <p:spPr>
          <a:xfrm>
            <a:off x="4762825" y="4610550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17"/>
          <p:cNvSpPr txBox="1"/>
          <p:nvPr/>
        </p:nvSpPr>
        <p:spPr>
          <a:xfrm>
            <a:off x="5205825" y="4416750"/>
            <a:ext cx="3938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Information for moving base station for RTK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5240525" y="4720325"/>
            <a:ext cx="2242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Not used for our module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" name="Google Shape;153;p17"/>
          <p:cNvCxnSpPr>
            <a:endCxn id="152" idx="1"/>
          </p:cNvCxnSpPr>
          <p:nvPr/>
        </p:nvCxnSpPr>
        <p:spPr>
          <a:xfrm>
            <a:off x="4942625" y="4852775"/>
            <a:ext cx="2979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17"/>
          <p:cNvSpPr txBox="1"/>
          <p:nvPr/>
        </p:nvSpPr>
        <p:spPr>
          <a:xfrm>
            <a:off x="6444950" y="349500"/>
            <a:ext cx="2561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*Since it is binary, it is not possible to interpret the messages (not like NMEA messages, which can be directly interpreted).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727650" y="356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Moving Base (MB) operation: Dual heading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487175" y="1248175"/>
            <a:ext cx="76887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00"/>
                </a:solidFill>
              </a:rPr>
              <a:t>From Integration Manual: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000000"/>
                </a:solidFill>
              </a:rPr>
              <a:t>3.1.5.6 Base and rover configuration for moving base RTK operation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ca">
                <a:solidFill>
                  <a:srgbClr val="000000"/>
                </a:solidFill>
              </a:rPr>
              <a:t>The moving base (MB) mode differs from the standard RTK operation in that the base station is no longer stationary at a predetermined location. Both the reference station and rover receivers are allowed to move while computing an accurate </a:t>
            </a:r>
            <a:r>
              <a:rPr lang="ca">
                <a:solidFill>
                  <a:srgbClr val="000000"/>
                </a:solidFill>
                <a:highlight>
                  <a:srgbClr val="00FF00"/>
                </a:highlight>
              </a:rPr>
              <a:t>vector between the receiver antennas</a:t>
            </a:r>
            <a:r>
              <a:rPr lang="ca">
                <a:solidFill>
                  <a:srgbClr val="000000"/>
                </a:solidFill>
              </a:rPr>
              <a:t>. This mode enables the </a:t>
            </a:r>
            <a:r>
              <a:rPr lang="ca">
                <a:solidFill>
                  <a:srgbClr val="000000"/>
                </a:solidFill>
                <a:highlight>
                  <a:srgbClr val="FFFF00"/>
                </a:highlight>
              </a:rPr>
              <a:t>calculation of heading</a:t>
            </a:r>
            <a:r>
              <a:rPr lang="ca">
                <a:solidFill>
                  <a:srgbClr val="000000"/>
                </a:solidFill>
              </a:rPr>
              <a:t> on dynamic or static platforms.</a:t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47274"/>
          <a:stretch/>
        </p:blipFill>
        <p:spPr>
          <a:xfrm>
            <a:off x="562400" y="3242025"/>
            <a:ext cx="4286250" cy="1807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4">
            <a:alphaModFix/>
          </a:blip>
          <a:srcRect b="1915" l="7188" r="27400" t="27908"/>
          <a:stretch/>
        </p:blipFill>
        <p:spPr>
          <a:xfrm>
            <a:off x="2003325" y="4422237"/>
            <a:ext cx="401501" cy="3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550" y="4063325"/>
            <a:ext cx="339300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4">
            <a:alphaModFix/>
          </a:blip>
          <a:srcRect b="1915" l="7188" r="27400" t="27908"/>
          <a:stretch/>
        </p:blipFill>
        <p:spPr>
          <a:xfrm>
            <a:off x="2404825" y="4422287"/>
            <a:ext cx="401501" cy="31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18"/>
          <p:cNvCxnSpPr>
            <a:stCxn id="164" idx="3"/>
            <a:endCxn id="163" idx="0"/>
          </p:cNvCxnSpPr>
          <p:nvPr/>
        </p:nvCxnSpPr>
        <p:spPr>
          <a:xfrm>
            <a:off x="1852850" y="4232975"/>
            <a:ext cx="351300" cy="189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8"/>
          <p:cNvCxnSpPr>
            <a:stCxn id="168" idx="3"/>
            <a:endCxn id="165" idx="0"/>
          </p:cNvCxnSpPr>
          <p:nvPr/>
        </p:nvCxnSpPr>
        <p:spPr>
          <a:xfrm flipH="1">
            <a:off x="2605450" y="3798500"/>
            <a:ext cx="871500" cy="623700"/>
          </a:xfrm>
          <a:prstGeom prst="curvedConnector4">
            <a:avLst>
              <a:gd fmla="val -27324" name="adj1"/>
              <a:gd fmla="val 6360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8"/>
          <p:cNvCxnSpPr>
            <a:endCxn id="164" idx="0"/>
          </p:cNvCxnSpPr>
          <p:nvPr/>
        </p:nvCxnSpPr>
        <p:spPr>
          <a:xfrm flipH="1" rot="10800000">
            <a:off x="1682600" y="4063325"/>
            <a:ext cx="600" cy="165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0" name="Google Shape;170;p18"/>
          <p:cNvCxnSpPr>
            <a:endCxn id="164" idx="3"/>
          </p:cNvCxnSpPr>
          <p:nvPr/>
        </p:nvCxnSpPr>
        <p:spPr>
          <a:xfrm>
            <a:off x="1682450" y="4231175"/>
            <a:ext cx="1704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7650" y="3628850"/>
            <a:ext cx="339300" cy="33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8"/>
          <p:cNvCxnSpPr>
            <a:endCxn id="168" idx="0"/>
          </p:cNvCxnSpPr>
          <p:nvPr/>
        </p:nvCxnSpPr>
        <p:spPr>
          <a:xfrm flipH="1" rot="10800000">
            <a:off x="3306700" y="3628850"/>
            <a:ext cx="600" cy="165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" name="Google Shape;172;p18"/>
          <p:cNvCxnSpPr>
            <a:endCxn id="168" idx="3"/>
          </p:cNvCxnSpPr>
          <p:nvPr/>
        </p:nvCxnSpPr>
        <p:spPr>
          <a:xfrm>
            <a:off x="3306550" y="3796700"/>
            <a:ext cx="1704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3" name="Google Shape;173;p18"/>
          <p:cNvCxnSpPr/>
          <p:nvPr/>
        </p:nvCxnSpPr>
        <p:spPr>
          <a:xfrm flipH="1" rot="10800000">
            <a:off x="1682575" y="3804625"/>
            <a:ext cx="1601700" cy="420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8"/>
          <p:cNvCxnSpPr/>
          <p:nvPr/>
        </p:nvCxnSpPr>
        <p:spPr>
          <a:xfrm rot="10800000">
            <a:off x="957925" y="3876625"/>
            <a:ext cx="720000" cy="353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18"/>
          <p:cNvSpPr txBox="1"/>
          <p:nvPr/>
        </p:nvSpPr>
        <p:spPr>
          <a:xfrm>
            <a:off x="487175" y="3842725"/>
            <a:ext cx="747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latin typeface="Lato"/>
                <a:ea typeface="Lato"/>
                <a:cs typeface="Lato"/>
                <a:sym typeface="Lato"/>
              </a:rPr>
              <a:t>North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562400" y="3242025"/>
            <a:ext cx="464700" cy="35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MB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732450" y="4749825"/>
            <a:ext cx="6852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latin typeface="Lato"/>
                <a:ea typeface="Lato"/>
                <a:cs typeface="Lato"/>
                <a:sym typeface="Lato"/>
              </a:rPr>
              <a:t>MB Rover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2417650" y="4749825"/>
            <a:ext cx="7200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latin typeface="Lato"/>
                <a:ea typeface="Lato"/>
                <a:cs typeface="Lato"/>
                <a:sym typeface="Lato"/>
              </a:rPr>
              <a:t>MB Base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1449475" y="3964919"/>
            <a:ext cx="491525" cy="188650"/>
          </a:xfrm>
          <a:custGeom>
            <a:rect b="b" l="l" r="r" t="t"/>
            <a:pathLst>
              <a:path extrusionOk="0" h="7546" w="19661">
                <a:moveTo>
                  <a:pt x="0" y="6161"/>
                </a:moveTo>
                <a:cubicBezTo>
                  <a:pt x="600" y="5377"/>
                  <a:pt x="1708" y="2469"/>
                  <a:pt x="3600" y="1454"/>
                </a:cubicBezTo>
                <a:cubicBezTo>
                  <a:pt x="5492" y="439"/>
                  <a:pt x="9092" y="-69"/>
                  <a:pt x="11353" y="69"/>
                </a:cubicBezTo>
                <a:cubicBezTo>
                  <a:pt x="13614" y="208"/>
                  <a:pt x="15783" y="1039"/>
                  <a:pt x="17168" y="2285"/>
                </a:cubicBezTo>
                <a:cubicBezTo>
                  <a:pt x="18553" y="3531"/>
                  <a:pt x="19246" y="6669"/>
                  <a:pt x="19661" y="7546"/>
                </a:cubicBezTo>
              </a:path>
            </a:pathLst>
          </a:cu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Google Shape;180;p18"/>
          <p:cNvSpPr txBox="1"/>
          <p:nvPr/>
        </p:nvSpPr>
        <p:spPr>
          <a:xfrm>
            <a:off x="5092625" y="3217675"/>
            <a:ext cx="37821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Base sends corrections to Rover.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Rover calculates vector and its heading (with respect to the north).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Vector is calculated from Rover to Base.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Vector is expressed in NED (North-East-Down) frame. </a:t>
            </a:r>
            <a:r>
              <a:rPr lang="ca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NOT IN THE ANTENNA FRAME!!!</a:t>
            </a:r>
            <a:endParaRPr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ca" sz="1100">
                <a:latin typeface="Lato"/>
                <a:ea typeface="Lato"/>
                <a:cs typeface="Lato"/>
                <a:sym typeface="Lato"/>
              </a:rPr>
              <a:t>The antennas should be placed such that the </a:t>
            </a:r>
            <a:r>
              <a:rPr lang="ca" sz="1100"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vector</a:t>
            </a:r>
            <a:r>
              <a:rPr lang="ca" sz="1100">
                <a:latin typeface="Lato"/>
                <a:ea typeface="Lato"/>
                <a:cs typeface="Lato"/>
                <a:sym typeface="Lato"/>
              </a:rPr>
              <a:t> is pointing the X-axis forward of the robot (base_link or turret_link)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/>
        </p:nvSpPr>
        <p:spPr>
          <a:xfrm>
            <a:off x="857525" y="3333300"/>
            <a:ext cx="10038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All data →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← RTCM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1813775" y="2893650"/>
            <a:ext cx="3638400" cy="15162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Lato"/>
                <a:ea typeface="Lato"/>
                <a:cs typeface="Lato"/>
                <a:sym typeface="Lato"/>
              </a:rPr>
              <a:t>ROS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>
            <p:ph type="title"/>
          </p:nvPr>
        </p:nvSpPr>
        <p:spPr>
          <a:xfrm>
            <a:off x="729450" y="39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NTRIP corrections</a:t>
            </a:r>
            <a:endParaRPr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28500" y="1282750"/>
            <a:ext cx="76887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NTRIP stands for </a:t>
            </a:r>
            <a:r>
              <a:rPr b="1" i="1" lang="ca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Networked Transport of RTCM via Internet Protocol</a:t>
            </a:r>
            <a:r>
              <a:rPr lang="ca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ca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External corrections are used to improve position accuracy to cm level.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ca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robot needs internet connection to receive corrections from the NTRIP Caster.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ca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NTRIP Caster needs the location of the GNSS receiver to calculate proper corrections.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ca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location is sent in format of NMEA Sentence, which is a string of ASCII characters.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ca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 of NMEA: </a:t>
            </a:r>
            <a:r>
              <a:rPr lang="ca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$GNGGA,103506.40,4124.19332,N,00208.90642,E,1,12,0.70,101.5,M,49.3,M,,*42</a:t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750" y="0"/>
            <a:ext cx="2939250" cy="2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4095450" y="0"/>
            <a:ext cx="21093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Catalonia we have the </a:t>
            </a:r>
            <a:r>
              <a:rPr lang="ca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ICGC</a:t>
            </a: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public service. We need a free account: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4358400" y="648363"/>
            <a:ext cx="1707900" cy="5745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User:</a:t>
            </a:r>
            <a:r>
              <a:rPr lang="ca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ca" sz="1200"/>
              <a:t>ignasiCDEI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Password: </a:t>
            </a:r>
            <a:r>
              <a:rPr lang="ca" sz="1200"/>
              <a:t>cdei2023</a:t>
            </a:r>
            <a:endParaRPr sz="1200"/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5">
            <a:alphaModFix/>
          </a:blip>
          <a:srcRect b="1915" l="7188" r="27400" t="27908"/>
          <a:stretch/>
        </p:blipFill>
        <p:spPr>
          <a:xfrm>
            <a:off x="132325" y="3350514"/>
            <a:ext cx="772751" cy="6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/>
          <p:nvPr/>
        </p:nvSpPr>
        <p:spPr>
          <a:xfrm>
            <a:off x="1813775" y="3350550"/>
            <a:ext cx="1093800" cy="6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Driver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4358388" y="3350550"/>
            <a:ext cx="1093800" cy="6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NTRIP Client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7174975" y="3350550"/>
            <a:ext cx="1326000" cy="6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NTRIP Caster (ICGC)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7" name="Google Shape;197;p19"/>
          <p:cNvCxnSpPr>
            <a:stCxn id="193" idx="3"/>
            <a:endCxn id="194" idx="1"/>
          </p:cNvCxnSpPr>
          <p:nvPr/>
        </p:nvCxnSpPr>
        <p:spPr>
          <a:xfrm>
            <a:off x="905075" y="3651738"/>
            <a:ext cx="90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8" name="Google Shape;198;p19"/>
          <p:cNvCxnSpPr>
            <a:stCxn id="194" idx="3"/>
            <a:endCxn id="195" idx="1"/>
          </p:cNvCxnSpPr>
          <p:nvPr/>
        </p:nvCxnSpPr>
        <p:spPr>
          <a:xfrm>
            <a:off x="2907575" y="3651750"/>
            <a:ext cx="145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9" name="Google Shape;199;p19"/>
          <p:cNvCxnSpPr>
            <a:stCxn id="195" idx="3"/>
            <a:endCxn id="196" idx="1"/>
          </p:cNvCxnSpPr>
          <p:nvPr/>
        </p:nvCxnSpPr>
        <p:spPr>
          <a:xfrm>
            <a:off x="5452188" y="3651750"/>
            <a:ext cx="172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0" name="Google Shape;200;p19"/>
          <p:cNvSpPr txBox="1"/>
          <p:nvPr/>
        </p:nvSpPr>
        <p:spPr>
          <a:xfrm>
            <a:off x="3190550" y="3333300"/>
            <a:ext cx="10038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NMEA</a:t>
            </a:r>
            <a:r>
              <a:rPr lang="ca" sz="1000">
                <a:latin typeface="Lato"/>
                <a:ea typeface="Lato"/>
                <a:cs typeface="Lato"/>
                <a:sym typeface="Lato"/>
              </a:rPr>
              <a:t> →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← RTCM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5811688" y="3333300"/>
            <a:ext cx="10038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NMEA</a:t>
            </a:r>
            <a:r>
              <a:rPr lang="ca" sz="1000">
                <a:latin typeface="Lato"/>
                <a:ea typeface="Lato"/>
                <a:cs typeface="Lato"/>
                <a:sym typeface="Lato"/>
              </a:rPr>
              <a:t> →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← NTRIP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905075" y="4567200"/>
            <a:ext cx="908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Serial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3" name="Google Shape;203;p19"/>
          <p:cNvCxnSpPr>
            <a:stCxn id="193" idx="3"/>
            <a:endCxn id="202" idx="1"/>
          </p:cNvCxnSpPr>
          <p:nvPr/>
        </p:nvCxnSpPr>
        <p:spPr>
          <a:xfrm>
            <a:off x="905075" y="3651738"/>
            <a:ext cx="0" cy="110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19"/>
          <p:cNvCxnSpPr>
            <a:stCxn id="194" idx="1"/>
            <a:endCxn id="202" idx="3"/>
          </p:cNvCxnSpPr>
          <p:nvPr/>
        </p:nvCxnSpPr>
        <p:spPr>
          <a:xfrm>
            <a:off x="1813775" y="3651750"/>
            <a:ext cx="0" cy="110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5" name="Google Shape;205;p19"/>
          <p:cNvSpPr txBox="1"/>
          <p:nvPr/>
        </p:nvSpPr>
        <p:spPr>
          <a:xfrm>
            <a:off x="5467075" y="4567200"/>
            <a:ext cx="1707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Internet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6" name="Google Shape;206;p19"/>
          <p:cNvCxnSpPr>
            <a:endCxn id="205" idx="1"/>
          </p:cNvCxnSpPr>
          <p:nvPr/>
        </p:nvCxnSpPr>
        <p:spPr>
          <a:xfrm>
            <a:off x="5467075" y="3651750"/>
            <a:ext cx="0" cy="110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19"/>
          <p:cNvCxnSpPr>
            <a:endCxn id="205" idx="3"/>
          </p:cNvCxnSpPr>
          <p:nvPr/>
        </p:nvCxnSpPr>
        <p:spPr>
          <a:xfrm>
            <a:off x="7174975" y="3651750"/>
            <a:ext cx="0" cy="110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8" name="Google Shape;208;p19"/>
          <p:cNvSpPr txBox="1"/>
          <p:nvPr/>
        </p:nvSpPr>
        <p:spPr>
          <a:xfrm>
            <a:off x="6984025" y="2531303"/>
            <a:ext cx="1707900" cy="7131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IP</a:t>
            </a: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ca" sz="1200"/>
              <a:t>catnet-ip.icgc.cat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Port: </a:t>
            </a:r>
            <a:r>
              <a:rPr lang="ca" sz="1200"/>
              <a:t>2101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Mountpoint</a:t>
            </a: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ca" sz="1200"/>
              <a:t>VRS3M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/>
          <p:nvPr/>
        </p:nvSpPr>
        <p:spPr>
          <a:xfrm>
            <a:off x="491475" y="1499125"/>
            <a:ext cx="1260000" cy="29244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Lato"/>
                <a:ea typeface="Lato"/>
                <a:cs typeface="Lato"/>
                <a:sym typeface="Lato"/>
              </a:rPr>
              <a:t>ArduSimple Boards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0"/>
          <p:cNvSpPr txBox="1"/>
          <p:nvPr>
            <p:ph type="title"/>
          </p:nvPr>
        </p:nvSpPr>
        <p:spPr>
          <a:xfrm>
            <a:off x="618675" y="432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Overall SETUP</a:t>
            </a:r>
            <a:endParaRPr/>
          </a:p>
        </p:txBody>
      </p:sp>
      <p:sp>
        <p:nvSpPr>
          <p:cNvPr id="216" name="Google Shape;216;p20"/>
          <p:cNvSpPr txBox="1"/>
          <p:nvPr/>
        </p:nvSpPr>
        <p:spPr>
          <a:xfrm>
            <a:off x="1749800" y="1917550"/>
            <a:ext cx="9612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NMEA</a:t>
            </a:r>
            <a:r>
              <a:rPr lang="ca" sz="1000">
                <a:latin typeface="Lato"/>
                <a:ea typeface="Lato"/>
                <a:cs typeface="Lato"/>
                <a:sym typeface="Lato"/>
              </a:rPr>
              <a:t> →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← RTCM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2792638" y="1511825"/>
            <a:ext cx="3638400" cy="25161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Lato"/>
                <a:ea typeface="Lato"/>
                <a:cs typeface="Lato"/>
                <a:sym typeface="Lato"/>
              </a:rPr>
              <a:t>ROS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0"/>
          <p:cNvPicPr preferRelativeResize="0"/>
          <p:nvPr/>
        </p:nvPicPr>
        <p:blipFill rotWithShape="1">
          <a:blip r:embed="rId3">
            <a:alphaModFix/>
          </a:blip>
          <a:srcRect b="1915" l="7188" r="27400" t="27908"/>
          <a:stretch/>
        </p:blipFill>
        <p:spPr>
          <a:xfrm>
            <a:off x="751850" y="1917514"/>
            <a:ext cx="772751" cy="6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/>
          <p:nvPr/>
        </p:nvSpPr>
        <p:spPr>
          <a:xfrm>
            <a:off x="2792650" y="1917550"/>
            <a:ext cx="1118700" cy="6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Driver_1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(base)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5337250" y="1900300"/>
            <a:ext cx="10938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NTRIP Client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7390050" y="1917550"/>
            <a:ext cx="1326000" cy="6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NTRIP Caster (ICGC)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2" name="Google Shape;222;p20"/>
          <p:cNvCxnSpPr>
            <a:stCxn id="218" idx="3"/>
            <a:endCxn id="219" idx="1"/>
          </p:cNvCxnSpPr>
          <p:nvPr/>
        </p:nvCxnSpPr>
        <p:spPr>
          <a:xfrm>
            <a:off x="1524600" y="2218738"/>
            <a:ext cx="126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3" name="Google Shape;223;p20"/>
          <p:cNvCxnSpPr>
            <a:stCxn id="219" idx="3"/>
            <a:endCxn id="220" idx="1"/>
          </p:cNvCxnSpPr>
          <p:nvPr/>
        </p:nvCxnSpPr>
        <p:spPr>
          <a:xfrm>
            <a:off x="3911350" y="2218750"/>
            <a:ext cx="14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4" name="Google Shape;224;p20"/>
          <p:cNvCxnSpPr>
            <a:stCxn id="220" idx="3"/>
            <a:endCxn id="221" idx="1"/>
          </p:cNvCxnSpPr>
          <p:nvPr/>
        </p:nvCxnSpPr>
        <p:spPr>
          <a:xfrm>
            <a:off x="6431050" y="2218750"/>
            <a:ext cx="9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5" name="Google Shape;225;p20"/>
          <p:cNvSpPr txBox="1"/>
          <p:nvPr/>
        </p:nvSpPr>
        <p:spPr>
          <a:xfrm>
            <a:off x="4018150" y="1900300"/>
            <a:ext cx="10038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NMEA →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← RTCM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6386238" y="1900300"/>
            <a:ext cx="10038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NMEA →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← NTRIP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751475" y="4406050"/>
            <a:ext cx="1041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Serials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0"/>
          <p:cNvCxnSpPr>
            <a:stCxn id="216" idx="1"/>
            <a:endCxn id="227" idx="1"/>
          </p:cNvCxnSpPr>
          <p:nvPr/>
        </p:nvCxnSpPr>
        <p:spPr>
          <a:xfrm>
            <a:off x="1749800" y="2236000"/>
            <a:ext cx="1800" cy="235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9" name="Google Shape;229;p20"/>
          <p:cNvSpPr txBox="1"/>
          <p:nvPr/>
        </p:nvSpPr>
        <p:spPr>
          <a:xfrm>
            <a:off x="6431200" y="4463350"/>
            <a:ext cx="961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Internet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0" name="Google Shape;230;p20"/>
          <p:cNvCxnSpPr>
            <a:stCxn id="220" idx="3"/>
            <a:endCxn id="229" idx="1"/>
          </p:cNvCxnSpPr>
          <p:nvPr/>
        </p:nvCxnSpPr>
        <p:spPr>
          <a:xfrm>
            <a:off x="6431050" y="2218750"/>
            <a:ext cx="300" cy="243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0"/>
          <p:cNvCxnSpPr>
            <a:stCxn id="221" idx="1"/>
            <a:endCxn id="229" idx="3"/>
          </p:cNvCxnSpPr>
          <p:nvPr/>
        </p:nvCxnSpPr>
        <p:spPr>
          <a:xfrm>
            <a:off x="7390050" y="2218750"/>
            <a:ext cx="2400" cy="243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2" name="Google Shape;232;p20"/>
          <p:cNvPicPr preferRelativeResize="0"/>
          <p:nvPr/>
        </p:nvPicPr>
        <p:blipFill rotWithShape="1">
          <a:blip r:embed="rId3">
            <a:alphaModFix/>
          </a:blip>
          <a:srcRect b="1915" l="7188" r="27400" t="27908"/>
          <a:stretch/>
        </p:blipFill>
        <p:spPr>
          <a:xfrm>
            <a:off x="751850" y="3019864"/>
            <a:ext cx="772751" cy="6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0"/>
          <p:cNvSpPr/>
          <p:nvPr/>
        </p:nvSpPr>
        <p:spPr>
          <a:xfrm>
            <a:off x="2792650" y="3028600"/>
            <a:ext cx="1093800" cy="6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Driver_2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(rover)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4" name="Google Shape;234;p20"/>
          <p:cNvCxnSpPr>
            <a:stCxn id="232" idx="3"/>
            <a:endCxn id="233" idx="1"/>
          </p:cNvCxnSpPr>
          <p:nvPr/>
        </p:nvCxnSpPr>
        <p:spPr>
          <a:xfrm>
            <a:off x="1524600" y="3321088"/>
            <a:ext cx="12681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0"/>
          <p:cNvSpPr txBox="1"/>
          <p:nvPr/>
        </p:nvSpPr>
        <p:spPr>
          <a:xfrm>
            <a:off x="1770163" y="2993950"/>
            <a:ext cx="10038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All data</a:t>
            </a:r>
            <a:r>
              <a:rPr lang="ca" sz="1000">
                <a:latin typeface="Lato"/>
                <a:ea typeface="Lato"/>
                <a:cs typeface="Lato"/>
                <a:sym typeface="Lato"/>
              </a:rPr>
              <a:t> →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6" name="Google Shape;236;p20"/>
          <p:cNvCxnSpPr>
            <a:stCxn id="218" idx="2"/>
            <a:endCxn id="232" idx="0"/>
          </p:cNvCxnSpPr>
          <p:nvPr/>
        </p:nvCxnSpPr>
        <p:spPr>
          <a:xfrm>
            <a:off x="1138225" y="2519963"/>
            <a:ext cx="0" cy="4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0"/>
          <p:cNvCxnSpPr>
            <a:stCxn id="219" idx="1"/>
            <a:endCxn id="227" idx="3"/>
          </p:cNvCxnSpPr>
          <p:nvPr/>
        </p:nvCxnSpPr>
        <p:spPr>
          <a:xfrm>
            <a:off x="2792650" y="2218750"/>
            <a:ext cx="0" cy="237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8" name="Google Shape;238;p20"/>
          <p:cNvSpPr txBox="1"/>
          <p:nvPr/>
        </p:nvSpPr>
        <p:spPr>
          <a:xfrm>
            <a:off x="1031475" y="2600575"/>
            <a:ext cx="72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ca" sz="1000">
                <a:latin typeface="Lato"/>
                <a:ea typeface="Lato"/>
                <a:cs typeface="Lato"/>
                <a:sym typeface="Lato"/>
              </a:rPr>
              <a:t>↓RTCM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9" name="Google Shape;239;p20"/>
          <p:cNvCxnSpPr>
            <a:stCxn id="233" idx="3"/>
          </p:cNvCxnSpPr>
          <p:nvPr/>
        </p:nvCxnSpPr>
        <p:spPr>
          <a:xfrm>
            <a:off x="3886450" y="3329800"/>
            <a:ext cx="8349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0"/>
          <p:cNvSpPr txBox="1"/>
          <p:nvPr/>
        </p:nvSpPr>
        <p:spPr>
          <a:xfrm>
            <a:off x="3953175" y="3019875"/>
            <a:ext cx="2034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NavSatFix, Velocity, Heading, ….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596370" y="2772488"/>
            <a:ext cx="590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Rover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0"/>
          <p:cNvSpPr txBox="1"/>
          <p:nvPr/>
        </p:nvSpPr>
        <p:spPr>
          <a:xfrm>
            <a:off x="596370" y="1666775"/>
            <a:ext cx="590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Lato"/>
                <a:ea typeface="Lato"/>
                <a:cs typeface="Lato"/>
                <a:sym typeface="Lato"/>
              </a:rPr>
              <a:t>Base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3253625" y="300850"/>
            <a:ext cx="58392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Two instances of the same driver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Two serial USB connections to ArduSimple Boards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Connection between Ublox modules is done attaching the two boards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687925" y="349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Physical connections</a:t>
            </a:r>
            <a:endParaRPr/>
          </a:p>
        </p:txBody>
      </p:sp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 b="0" l="22882" r="20321" t="0"/>
          <a:stretch/>
        </p:blipFill>
        <p:spPr>
          <a:xfrm rot="5400000">
            <a:off x="2358550" y="972625"/>
            <a:ext cx="2921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1"/>
          <p:cNvSpPr/>
          <p:nvPr/>
        </p:nvSpPr>
        <p:spPr>
          <a:xfrm>
            <a:off x="2332925" y="2679050"/>
            <a:ext cx="851400" cy="1107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Rover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4298950" y="3101325"/>
            <a:ext cx="1031400" cy="803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Base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2699825" y="2803600"/>
            <a:ext cx="4845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700">
                <a:latin typeface="Lato"/>
                <a:ea typeface="Lato"/>
                <a:cs typeface="Lato"/>
                <a:sym typeface="Lato"/>
              </a:rPr>
              <a:t>UART2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2332925" y="3423175"/>
            <a:ext cx="4845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700">
                <a:latin typeface="Lato"/>
                <a:ea typeface="Lato"/>
                <a:cs typeface="Lato"/>
                <a:sym typeface="Lato"/>
              </a:rPr>
              <a:t>UART1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4298950" y="3606725"/>
            <a:ext cx="4845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700">
                <a:latin typeface="Lato"/>
                <a:ea typeface="Lato"/>
                <a:cs typeface="Lato"/>
                <a:sym typeface="Lato"/>
              </a:rPr>
              <a:t>UART1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0" y="4278175"/>
            <a:ext cx="16752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Serial USB for Rover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21"/>
          <p:cNvCxnSpPr>
            <a:stCxn id="254" idx="1"/>
            <a:endCxn id="256" idx="3"/>
          </p:cNvCxnSpPr>
          <p:nvPr/>
        </p:nvCxnSpPr>
        <p:spPr>
          <a:xfrm flipH="1">
            <a:off x="1675325" y="3544375"/>
            <a:ext cx="657600" cy="938100"/>
          </a:xfrm>
          <a:prstGeom prst="bentConnector3">
            <a:avLst>
              <a:gd fmla="val 38948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1"/>
          <p:cNvSpPr txBox="1"/>
          <p:nvPr/>
        </p:nvSpPr>
        <p:spPr>
          <a:xfrm>
            <a:off x="5109000" y="4160600"/>
            <a:ext cx="160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Serial USB for Base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9" name="Google Shape;259;p21"/>
          <p:cNvCxnSpPr>
            <a:stCxn id="255" idx="1"/>
            <a:endCxn id="258" idx="1"/>
          </p:cNvCxnSpPr>
          <p:nvPr/>
        </p:nvCxnSpPr>
        <p:spPr>
          <a:xfrm>
            <a:off x="4298950" y="3727925"/>
            <a:ext cx="810000" cy="636900"/>
          </a:xfrm>
          <a:prstGeom prst="bentConnector3">
            <a:avLst>
              <a:gd fmla="val -29398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1"/>
          <p:cNvCxnSpPr>
            <a:stCxn id="253" idx="3"/>
            <a:endCxn id="255" idx="1"/>
          </p:cNvCxnSpPr>
          <p:nvPr/>
        </p:nvCxnSpPr>
        <p:spPr>
          <a:xfrm>
            <a:off x="3184325" y="2924800"/>
            <a:ext cx="1114500" cy="8031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1"/>
          <p:cNvSpPr txBox="1"/>
          <p:nvPr/>
        </p:nvSpPr>
        <p:spPr>
          <a:xfrm>
            <a:off x="5066700" y="124575"/>
            <a:ext cx="40773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This bus connection transport all these messages: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RTCM from NTRIP (from serial USB)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RTCM from Base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NMEA from Base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And they are broadcasted (no destination specified). Then, it is going to be necessary to apply the following filters: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Filter RTCM from Base in Driver_1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ca" sz="1300">
                <a:latin typeface="Lato"/>
                <a:ea typeface="Lato"/>
                <a:cs typeface="Lato"/>
                <a:sym typeface="Lato"/>
              </a:rPr>
              <a:t>Filter RTCM from NTRIP in Rover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1"/>
          <p:cNvSpPr/>
          <p:nvPr/>
        </p:nvSpPr>
        <p:spPr>
          <a:xfrm>
            <a:off x="5464800" y="4482475"/>
            <a:ext cx="1118700" cy="6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Driver_1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(base)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/>
          <p:nvPr/>
        </p:nvSpPr>
        <p:spPr>
          <a:xfrm>
            <a:off x="124500" y="3712225"/>
            <a:ext cx="1093800" cy="6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Driver_2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ato"/>
                <a:ea typeface="Lato"/>
                <a:cs typeface="Lato"/>
                <a:sym typeface="Lato"/>
              </a:rPr>
              <a:t>(rover)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6583500" y="2679050"/>
            <a:ext cx="25197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Some notes: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rabicPeriod"/>
            </a:pP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Rover must read RTCM from Base, not from NTRIP, that is why Rover needs to filter RTCM from NTRIP.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rabicPeriod"/>
            </a:pPr>
            <a:r>
              <a:rPr lang="c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NMEA from Base are not read in Rover by default, so no additional filter is needed.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5" name="Google Shape;265;p21"/>
          <p:cNvCxnSpPr/>
          <p:nvPr/>
        </p:nvCxnSpPr>
        <p:spPr>
          <a:xfrm flipH="1">
            <a:off x="3745100" y="359975"/>
            <a:ext cx="1370700" cy="27690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